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3"/>
  </p:notesMasterIdLst>
  <p:sldIdLst>
    <p:sldId id="256" r:id="rId2"/>
    <p:sldId id="265" r:id="rId3"/>
    <p:sldId id="257" r:id="rId4"/>
    <p:sldId id="258" r:id="rId5"/>
    <p:sldId id="259" r:id="rId6"/>
    <p:sldId id="260" r:id="rId7"/>
    <p:sldId id="261" r:id="rId8"/>
    <p:sldId id="262"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FE4BB3-F593-F446-83E4-6D7A9211FA0B}" type="datetimeFigureOut">
              <a:rPr lang="en-US" smtClean="0"/>
              <a:pPr/>
              <a:t>11/19/15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3BE87B-828A-8F41-8BF7-9A2DA4150B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3BE87B-828A-8F41-8BF7-9A2DA4150B0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3BE87B-828A-8F41-8BF7-9A2DA4150B07}"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B45BB98-6378-4659-8CEA-1039DC1F0A76}" type="datetimeFigureOut">
              <a:rPr lang="en-US" smtClean="0"/>
              <a:pPr/>
              <a:t>11/19/15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F3F85BD-A34C-4C30-B5A7-87582FAA42B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45BB98-6378-4659-8CEA-1039DC1F0A76}"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45BB98-6378-4659-8CEA-1039DC1F0A76}"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F3F85BD-A34C-4C30-B5A7-87582FAA42B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45BB98-6378-4659-8CEA-1039DC1F0A76}"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45BB98-6378-4659-8CEA-1039DC1F0A76}" type="datetimeFigureOut">
              <a:rPr lang="en-US" smtClean="0"/>
              <a:pPr/>
              <a:t>11/19/15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45BB98-6378-4659-8CEA-1039DC1F0A76}" type="datetimeFigureOut">
              <a:rPr lang="en-US" smtClean="0"/>
              <a:pPr/>
              <a:t>11/19/15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45BB98-6378-4659-8CEA-1039DC1F0A76}" type="datetimeFigureOut">
              <a:rPr lang="en-US" smtClean="0"/>
              <a:pPr/>
              <a:t>11/19/15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45BB98-6378-4659-8CEA-1039DC1F0A76}"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45BB98-6378-4659-8CEA-1039DC1F0A76}"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3F85BD-A34C-4C30-B5A7-87582FAA42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73000">
              <a:schemeClr val="bg2"/>
            </a:gs>
            <a:gs pos="97000">
              <a:srgbClr val="FFFF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B45BB98-6378-4659-8CEA-1039DC1F0A76}" type="datetimeFigureOut">
              <a:rPr lang="en-US" smtClean="0"/>
              <a:pPr/>
              <a:t>11/19/15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F3F85BD-A34C-4C30-B5A7-87582FAA42B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4724400"/>
            <a:ext cx="6400800" cy="1752600"/>
          </a:xfrm>
        </p:spPr>
        <p:txBody>
          <a:bodyPr/>
          <a:lstStyle/>
          <a:p>
            <a:r>
              <a:rPr lang="en-US" sz="3600" dirty="0" smtClean="0">
                <a:solidFill>
                  <a:schemeClr val="accent1"/>
                </a:solidFill>
              </a:rPr>
              <a:t>By Richard Wright</a:t>
            </a:r>
          </a:p>
          <a:p>
            <a:endParaRPr lang="en-US" dirty="0" smtClean="0"/>
          </a:p>
          <a:p>
            <a:r>
              <a:rPr lang="en-US" dirty="0" smtClean="0"/>
              <a:t>Paul Green</a:t>
            </a:r>
            <a:endParaRPr lang="en-US" dirty="0"/>
          </a:p>
        </p:txBody>
      </p:sp>
      <p:pic>
        <p:nvPicPr>
          <p:cNvPr id="9" name="Picture 8"/>
          <p:cNvPicPr>
            <a:picLocks noChangeAspect="1"/>
          </p:cNvPicPr>
          <p:nvPr/>
        </p:nvPicPr>
        <p:blipFill>
          <a:blip r:embed="rId2"/>
          <a:stretch>
            <a:fillRect/>
          </a:stretch>
        </p:blipFill>
        <p:spPr>
          <a:xfrm>
            <a:off x="1905000" y="228600"/>
            <a:ext cx="5105400" cy="4546310"/>
          </a:xfrm>
          <a:prstGeom prst="rect">
            <a:avLst/>
          </a:prstGeom>
        </p:spPr>
      </p:pic>
      <p:pic>
        <p:nvPicPr>
          <p:cNvPr id="6" name="Picture 5"/>
          <p:cNvPicPr>
            <a:picLocks noChangeAspect="1"/>
          </p:cNvPicPr>
          <p:nvPr/>
        </p:nvPicPr>
        <p:blipFill>
          <a:blip r:embed="rId3"/>
          <a:stretch>
            <a:fillRect/>
          </a:stretch>
        </p:blipFill>
        <p:spPr>
          <a:xfrm>
            <a:off x="1905000" y="3657600"/>
            <a:ext cx="5156200" cy="1066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Strategy</a:t>
            </a:r>
            <a:r>
              <a:rPr lang="en-US" dirty="0" smtClean="0"/>
              <a:t>#2 </a:t>
            </a:r>
            <a:r>
              <a:rPr lang="en-US" dirty="0" smtClean="0"/>
              <a:t>:</a:t>
            </a:r>
            <a:r>
              <a:rPr lang="en-US" dirty="0" smtClean="0"/>
              <a:t> </a:t>
            </a:r>
            <a:r>
              <a:rPr lang="en-US" dirty="0" smtClean="0"/>
              <a:t>What led to creating  “Bigger”.  </a:t>
            </a:r>
            <a:endParaRPr lang="en-US" b="1" dirty="0"/>
          </a:p>
        </p:txBody>
      </p:sp>
      <p:sp>
        <p:nvSpPr>
          <p:cNvPr id="3" name="Content Placeholder 2"/>
          <p:cNvSpPr>
            <a:spLocks noGrp="1"/>
          </p:cNvSpPr>
          <p:nvPr>
            <p:ph idx="1"/>
          </p:nvPr>
        </p:nvSpPr>
        <p:spPr>
          <a:xfrm>
            <a:off x="457200" y="1600201"/>
            <a:ext cx="8229600" cy="2590800"/>
          </a:xfrm>
        </p:spPr>
        <p:txBody>
          <a:bodyPr>
            <a:normAutofit lnSpcReduction="10000"/>
          </a:bodyPr>
          <a:lstStyle/>
          <a:p>
            <a:r>
              <a:rPr lang="en-US" dirty="0" smtClean="0"/>
              <a:t>Students can use this book for insight </a:t>
            </a:r>
            <a:r>
              <a:rPr lang="en-US" dirty="0" smtClean="0"/>
              <a:t>into some of the tactics utilized as a means of creating a “Brutish Negro” </a:t>
            </a:r>
            <a:r>
              <a:rPr lang="en-US" dirty="0" smtClean="0"/>
              <a:t>.  </a:t>
            </a:r>
            <a:endParaRPr lang="en-US" dirty="0" smtClean="0"/>
          </a:p>
          <a:p>
            <a:pPr lvl="1"/>
            <a:r>
              <a:rPr lang="en-US" dirty="0" smtClean="0"/>
              <a:t>What led to Bigger having to resort to crime.</a:t>
            </a:r>
          </a:p>
          <a:p>
            <a:pPr lvl="1"/>
            <a:r>
              <a:rPr lang="en-US" dirty="0" smtClean="0"/>
              <a:t>Why does Bigger feel he “Has” to die?</a:t>
            </a:r>
            <a:endParaRPr lang="en-US" dirty="0" smtClean="0"/>
          </a:p>
          <a:p>
            <a:pPr lvl="1"/>
            <a:r>
              <a:rPr lang="en-US" dirty="0" smtClean="0"/>
              <a:t>What led to</a:t>
            </a:r>
            <a:r>
              <a:rPr lang="en-US" dirty="0" smtClean="0"/>
              <a:t> Bigger having a self defeatist attitude?</a:t>
            </a:r>
            <a:endParaRPr lang="en-US" dirty="0" smtClean="0"/>
          </a:p>
        </p:txBody>
      </p:sp>
      <p:pic>
        <p:nvPicPr>
          <p:cNvPr id="9" name="Picture 8"/>
          <p:cNvPicPr>
            <a:picLocks noChangeAspect="1"/>
          </p:cNvPicPr>
          <p:nvPr/>
        </p:nvPicPr>
        <p:blipFill>
          <a:blip r:embed="rId2"/>
          <a:stretch>
            <a:fillRect/>
          </a:stretch>
        </p:blipFill>
        <p:spPr>
          <a:xfrm>
            <a:off x="5029200" y="4267200"/>
            <a:ext cx="3784600" cy="2438400"/>
          </a:xfrm>
          <a:prstGeom prst="rect">
            <a:avLst/>
          </a:prstGeom>
        </p:spPr>
      </p:pic>
      <p:pic>
        <p:nvPicPr>
          <p:cNvPr id="12" name="Picture 11"/>
          <p:cNvPicPr>
            <a:picLocks noChangeAspect="1"/>
          </p:cNvPicPr>
          <p:nvPr/>
        </p:nvPicPr>
        <p:blipFill>
          <a:blip r:embed="rId3"/>
          <a:stretch>
            <a:fillRect/>
          </a:stretch>
        </p:blipFill>
        <p:spPr>
          <a:xfrm>
            <a:off x="177800" y="4191000"/>
            <a:ext cx="4318000" cy="25908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Strategy</a:t>
            </a:r>
            <a:r>
              <a:rPr lang="en-US" dirty="0" smtClean="0"/>
              <a:t># 3: </a:t>
            </a:r>
            <a:r>
              <a:rPr lang="en-US" dirty="0" smtClean="0"/>
              <a:t>What goes on in “</a:t>
            </a:r>
            <a:r>
              <a:rPr lang="en-US" dirty="0" err="1" smtClean="0"/>
              <a:t>Biggers</a:t>
            </a:r>
            <a:r>
              <a:rPr lang="en-US" dirty="0" smtClean="0"/>
              <a:t>” head.  Why? </a:t>
            </a:r>
            <a:endParaRPr lang="en-US" b="1" dirty="0"/>
          </a:p>
        </p:txBody>
      </p:sp>
      <p:sp>
        <p:nvSpPr>
          <p:cNvPr id="3" name="Content Placeholder 2"/>
          <p:cNvSpPr>
            <a:spLocks noGrp="1"/>
          </p:cNvSpPr>
          <p:nvPr>
            <p:ph idx="1"/>
          </p:nvPr>
        </p:nvSpPr>
        <p:spPr>
          <a:xfrm>
            <a:off x="-304800" y="3657600"/>
            <a:ext cx="6096000" cy="3047999"/>
          </a:xfrm>
        </p:spPr>
        <p:txBody>
          <a:bodyPr>
            <a:normAutofit/>
          </a:bodyPr>
          <a:lstStyle/>
          <a:p>
            <a:pPr lvl="1"/>
            <a:r>
              <a:rPr lang="en-US" dirty="0" smtClean="0"/>
              <a:t>Feels he is being made fun of by sitting in the front “next to two white folks?</a:t>
            </a:r>
          </a:p>
          <a:p>
            <a:pPr lvl="1"/>
            <a:r>
              <a:rPr lang="en-US" dirty="0" smtClean="0"/>
              <a:t>Afraid about “Mary giving him away?”</a:t>
            </a:r>
          </a:p>
          <a:p>
            <a:pPr lvl="1"/>
            <a:r>
              <a:rPr lang="en-US" dirty="0" smtClean="0"/>
              <a:t>Blames “others</a:t>
            </a:r>
            <a:r>
              <a:rPr lang="en-US" dirty="0" smtClean="0"/>
              <a:t>” for his misdeeds.</a:t>
            </a:r>
          </a:p>
          <a:p>
            <a:pPr lvl="1"/>
            <a:r>
              <a:rPr lang="en-US" dirty="0" smtClean="0"/>
              <a:t>Receives the Death Penalty.</a:t>
            </a:r>
          </a:p>
          <a:p>
            <a:pPr lvl="1"/>
            <a:endParaRPr lang="en-US" dirty="0" smtClean="0"/>
          </a:p>
          <a:p>
            <a:pPr lvl="1"/>
            <a:endParaRPr lang="en-US" dirty="0" smtClean="0"/>
          </a:p>
        </p:txBody>
      </p:sp>
      <p:pic>
        <p:nvPicPr>
          <p:cNvPr id="7" name="Picture 6"/>
          <p:cNvPicPr/>
          <p:nvPr/>
        </p:nvPicPr>
        <p:blipFill>
          <a:blip r:embed="rId3"/>
          <a:srcRect/>
          <a:stretch>
            <a:fillRect/>
          </a:stretch>
        </p:blipFill>
        <p:spPr bwMode="auto">
          <a:xfrm>
            <a:off x="5740400" y="2819400"/>
            <a:ext cx="3403600" cy="3876378"/>
          </a:xfrm>
          <a:prstGeom prst="rect">
            <a:avLst/>
          </a:prstGeom>
          <a:noFill/>
          <a:ln w="9525">
            <a:noFill/>
            <a:miter lim="800000"/>
            <a:headEnd/>
            <a:tailEnd/>
          </a:ln>
        </p:spPr>
      </p:pic>
      <p:sp>
        <p:nvSpPr>
          <p:cNvPr id="8" name="TextBox 7"/>
          <p:cNvSpPr txBox="1"/>
          <p:nvPr/>
        </p:nvSpPr>
        <p:spPr>
          <a:xfrm>
            <a:off x="0" y="1676400"/>
            <a:ext cx="8077200" cy="1846659"/>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rPr>
              <a:t>Write a caption in “</a:t>
            </a:r>
            <a:r>
              <a:rPr lang="en-US" sz="2400" b="1" dirty="0" err="1" smtClean="0">
                <a:effectLst>
                  <a:outerShdw blurRad="38100" dist="38100" dir="2700000" algn="tl">
                    <a:srgbClr val="000000">
                      <a:alpha val="43137"/>
                    </a:srgbClr>
                  </a:outerShdw>
                </a:effectLst>
              </a:rPr>
              <a:t>Bigger’s</a:t>
            </a:r>
            <a:r>
              <a:rPr lang="en-US" sz="2400" b="1" dirty="0" smtClean="0">
                <a:effectLst>
                  <a:outerShdw blurRad="38100" dist="38100" dir="2700000" algn="tl">
                    <a:srgbClr val="000000">
                      <a:alpha val="43137"/>
                    </a:srgbClr>
                  </a:outerShdw>
                </a:effectLst>
              </a:rPr>
              <a:t>” thought bubble,  on what his thoughts were when he ……</a:t>
            </a:r>
            <a:endParaRPr lang="en-US" sz="2400" b="1" dirty="0" smtClean="0">
              <a:effectLst>
                <a:outerShdw blurRad="38100" dist="38100" dir="2700000" algn="tl">
                  <a:srgbClr val="000000">
                    <a:alpha val="43137"/>
                  </a:srgbClr>
                </a:outerShdw>
              </a:effectLst>
            </a:endParaRPr>
          </a:p>
          <a:p>
            <a:pPr lvl="1">
              <a:buFont typeface="Arial"/>
              <a:buChar char="•"/>
            </a:pPr>
            <a:r>
              <a:rPr lang="en-US" sz="2400" dirty="0" smtClean="0"/>
              <a:t>  Swung </a:t>
            </a:r>
            <a:r>
              <a:rPr lang="en-US" sz="2400" dirty="0" smtClean="0"/>
              <a:t>the rat in front sisters face.  </a:t>
            </a:r>
            <a:endParaRPr lang="en-US" sz="2400" dirty="0" smtClean="0"/>
          </a:p>
          <a:p>
            <a:pPr lvl="1">
              <a:buFont typeface="Arial"/>
              <a:buChar char="•"/>
            </a:pPr>
            <a:r>
              <a:rPr lang="en-US" sz="2400" dirty="0" smtClean="0"/>
              <a:t>  Desire </a:t>
            </a:r>
            <a:r>
              <a:rPr lang="en-US" sz="2400" dirty="0" smtClean="0"/>
              <a:t>to rob a store? </a:t>
            </a:r>
          </a:p>
          <a:p>
            <a:endParaRPr lang="en-US" dirty="0">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274638"/>
            <a:ext cx="4267200" cy="1143000"/>
          </a:xfrm>
        </p:spPr>
        <p:txBody>
          <a:bodyPr>
            <a:normAutofit fontScale="90000"/>
          </a:bodyPr>
          <a:lstStyle/>
          <a:p>
            <a:r>
              <a:rPr lang="en-US" dirty="0" smtClean="0"/>
              <a:t>About the Author</a:t>
            </a:r>
            <a:endParaRPr lang="en-US" dirty="0"/>
          </a:p>
        </p:txBody>
      </p:sp>
      <p:sp>
        <p:nvSpPr>
          <p:cNvPr id="3" name="Content Placeholder 2"/>
          <p:cNvSpPr>
            <a:spLocks noGrp="1"/>
          </p:cNvSpPr>
          <p:nvPr>
            <p:ph idx="1"/>
          </p:nvPr>
        </p:nvSpPr>
        <p:spPr>
          <a:xfrm>
            <a:off x="533400" y="2209800"/>
            <a:ext cx="8229600" cy="4328160"/>
          </a:xfrm>
        </p:spPr>
        <p:txBody>
          <a:bodyPr>
            <a:normAutofit fontScale="92500" lnSpcReduction="20000"/>
          </a:bodyPr>
          <a:lstStyle/>
          <a:p>
            <a:pPr>
              <a:buNone/>
            </a:pPr>
            <a:r>
              <a:rPr lang="en-US" dirty="0" smtClean="0">
                <a:latin typeface="Times New Roman"/>
                <a:cs typeface="Times New Roman"/>
              </a:rPr>
              <a:t>	         Richard Wright, Born in 1908, grew up in the Deep South of Mississippi as the grandson of a slave and the son of a sharecropper, but was raised primarily by his mother since the age of five.  Never getting past the 9</a:t>
            </a:r>
            <a:r>
              <a:rPr lang="en-US" baseline="30000" dirty="0" smtClean="0">
                <a:latin typeface="Times New Roman"/>
                <a:cs typeface="Times New Roman"/>
              </a:rPr>
              <a:t>th</a:t>
            </a:r>
            <a:r>
              <a:rPr lang="en-US" dirty="0" smtClean="0">
                <a:latin typeface="Times New Roman"/>
                <a:cs typeface="Times New Roman"/>
              </a:rPr>
              <a:t> Grade he was always an avid reader and propitious writer.  Richard’s successful autobiography, “Black Boy”, published five years after “Native Son”, told of his childhood accounts and the racial violence against blacks.  From 1953-1958 Richard published four more books, was the recipient of the Guggenheim fellowship award for demonstrating exceptional creative ability in the arts.  And died Nov 1960 from a heart attack while living in France. </a:t>
            </a:r>
          </a:p>
        </p:txBody>
      </p:sp>
      <p:pic>
        <p:nvPicPr>
          <p:cNvPr id="4" name="Picture 3"/>
          <p:cNvPicPr>
            <a:picLocks noChangeAspect="1"/>
          </p:cNvPicPr>
          <p:nvPr/>
        </p:nvPicPr>
        <p:blipFill>
          <a:blip r:embed="rId3"/>
          <a:stretch>
            <a:fillRect/>
          </a:stretch>
        </p:blipFill>
        <p:spPr>
          <a:xfrm>
            <a:off x="762000" y="0"/>
            <a:ext cx="4152900" cy="1955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Book Tell a Good Story?</a:t>
            </a:r>
            <a:endParaRPr lang="en-US" dirty="0"/>
          </a:p>
        </p:txBody>
      </p:sp>
      <p:sp>
        <p:nvSpPr>
          <p:cNvPr id="3" name="Content Placeholder 2"/>
          <p:cNvSpPr>
            <a:spLocks noGrp="1"/>
          </p:cNvSpPr>
          <p:nvPr>
            <p:ph idx="1"/>
          </p:nvPr>
        </p:nvSpPr>
        <p:spPr>
          <a:xfrm>
            <a:off x="457200" y="1600200"/>
            <a:ext cx="3352800" cy="4709160"/>
          </a:xfrm>
        </p:spPr>
        <p:txBody>
          <a:bodyPr>
            <a:normAutofit lnSpcReduction="10000"/>
          </a:bodyPr>
          <a:lstStyle/>
          <a:p>
            <a:r>
              <a:rPr lang="en-US" dirty="0" smtClean="0"/>
              <a:t>Native Son, talks to prevalent Black men in the 1930’s who felt destitute contending with socio-economic hardships and conditions they faced. </a:t>
            </a:r>
            <a:endParaRPr lang="en-US" dirty="0"/>
          </a:p>
        </p:txBody>
      </p:sp>
      <p:pic>
        <p:nvPicPr>
          <p:cNvPr id="6" name="Picture 5"/>
          <p:cNvPicPr>
            <a:picLocks noChangeAspect="1"/>
          </p:cNvPicPr>
          <p:nvPr/>
        </p:nvPicPr>
        <p:blipFill>
          <a:blip r:embed="rId2"/>
          <a:stretch>
            <a:fillRect/>
          </a:stretch>
        </p:blipFill>
        <p:spPr>
          <a:xfrm>
            <a:off x="3962580" y="1828800"/>
            <a:ext cx="4914900" cy="32766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 Story Accurate and Authentic in its Historical Detail?</a:t>
            </a:r>
            <a:endParaRPr lang="en-US" dirty="0"/>
          </a:p>
        </p:txBody>
      </p:sp>
      <p:sp>
        <p:nvSpPr>
          <p:cNvPr id="3" name="Content Placeholder 2"/>
          <p:cNvSpPr>
            <a:spLocks noGrp="1"/>
          </p:cNvSpPr>
          <p:nvPr>
            <p:ph idx="1"/>
          </p:nvPr>
        </p:nvSpPr>
        <p:spPr>
          <a:xfrm>
            <a:off x="457200" y="1600200"/>
            <a:ext cx="5181600" cy="4709160"/>
          </a:xfrm>
        </p:spPr>
        <p:txBody>
          <a:bodyPr>
            <a:normAutofit fontScale="70000" lnSpcReduction="20000"/>
          </a:bodyPr>
          <a:lstStyle/>
          <a:p>
            <a:r>
              <a:rPr lang="en-US" dirty="0" smtClean="0"/>
              <a:t>Although fictitious the characters portrait and setting are a sincere representation of the times and attitudes. </a:t>
            </a:r>
          </a:p>
          <a:p>
            <a:pPr lvl="1"/>
            <a:r>
              <a:rPr lang="en-US" dirty="0" smtClean="0"/>
              <a:t>“The birth of Bigger Thomas goes back to my childhood.  And there was not just one Bigger, but many of them more than I could count and more than you </a:t>
            </a:r>
            <a:r>
              <a:rPr lang="en-US" dirty="0" err="1" smtClean="0"/>
              <a:t>suspect”(p</a:t>
            </a:r>
            <a:r>
              <a:rPr lang="en-US" dirty="0" smtClean="0"/>
              <a:t>. vii)</a:t>
            </a:r>
          </a:p>
          <a:p>
            <a:r>
              <a:rPr lang="en-US" dirty="0" smtClean="0"/>
              <a:t>The reader is immediately thrown into </a:t>
            </a:r>
            <a:r>
              <a:rPr lang="en-US" dirty="0" err="1" smtClean="0"/>
              <a:t>Bigger’s</a:t>
            </a:r>
            <a:r>
              <a:rPr lang="en-US" dirty="0" smtClean="0"/>
              <a:t> world, a small one room apartment in South Side Chicago shared with his Mother and two siblings. The first ‘scene’ in the book is in capturing and killing a vicious rat. This is an iconic urban experience for the poor, that depicts the brutal world Bigger inhabits</a:t>
            </a:r>
          </a:p>
          <a:p>
            <a:pPr lvl="1">
              <a:buNone/>
            </a:pPr>
            <a:endParaRPr lang="en-US" dirty="0" smtClean="0"/>
          </a:p>
          <a:p>
            <a:pPr lvl="1"/>
            <a:endParaRPr lang="en-US" dirty="0" smtClean="0"/>
          </a:p>
          <a:p>
            <a:pPr lvl="1"/>
            <a:endParaRPr lang="en-US" dirty="0" smtClean="0"/>
          </a:p>
          <a:p>
            <a:endParaRPr lang="en-US" dirty="0" smtClean="0"/>
          </a:p>
          <a:p>
            <a:endParaRPr lang="en-US" dirty="0"/>
          </a:p>
        </p:txBody>
      </p:sp>
      <p:pic>
        <p:nvPicPr>
          <p:cNvPr id="5" name="Picture 4"/>
          <p:cNvPicPr>
            <a:picLocks noChangeAspect="1"/>
          </p:cNvPicPr>
          <p:nvPr/>
        </p:nvPicPr>
        <p:blipFill>
          <a:blip r:embed="rId2"/>
          <a:stretch>
            <a:fillRect/>
          </a:stretch>
        </p:blipFill>
        <p:spPr>
          <a:xfrm>
            <a:off x="5562600" y="2286000"/>
            <a:ext cx="3417202" cy="240343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Is the Language Authentic to the Time?</a:t>
            </a:r>
            <a:endParaRPr lang="en-US" dirty="0"/>
          </a:p>
        </p:txBody>
      </p:sp>
      <p:sp>
        <p:nvSpPr>
          <p:cNvPr id="3" name="Content Placeholder 2"/>
          <p:cNvSpPr>
            <a:spLocks noGrp="1"/>
          </p:cNvSpPr>
          <p:nvPr>
            <p:ph idx="1"/>
          </p:nvPr>
        </p:nvSpPr>
        <p:spPr>
          <a:xfrm>
            <a:off x="228600" y="1143000"/>
            <a:ext cx="5486400" cy="5257800"/>
          </a:xfrm>
        </p:spPr>
        <p:txBody>
          <a:bodyPr>
            <a:normAutofit lnSpcReduction="10000"/>
          </a:bodyPr>
          <a:lstStyle/>
          <a:p>
            <a:endParaRPr lang="en-US" dirty="0" smtClean="0"/>
          </a:p>
          <a:p>
            <a:r>
              <a:rPr lang="en-US" dirty="0" smtClean="0"/>
              <a:t>The accentuation of </a:t>
            </a:r>
            <a:r>
              <a:rPr lang="en-US" dirty="0" err="1" smtClean="0"/>
              <a:t>Bigger’s</a:t>
            </a:r>
            <a:r>
              <a:rPr lang="en-US" dirty="0" smtClean="0"/>
              <a:t> sentences, with southern inflictions of “</a:t>
            </a:r>
            <a:r>
              <a:rPr lang="en-US" dirty="0" err="1" smtClean="0"/>
              <a:t>Yessuh</a:t>
            </a:r>
            <a:r>
              <a:rPr lang="en-US" dirty="0" smtClean="0"/>
              <a:t>”, attributes to his immigration from the south.  Combined with other idioms of the time, give it a flavor of the past. “Aw, swell” and “Honky dory”.  And the authors use of the northern word “Negro”, in comparison to  “Nigger” in the south.  </a:t>
            </a:r>
            <a:endParaRPr lang="en-US" i="1" dirty="0" smtClean="0"/>
          </a:p>
          <a:p>
            <a:pPr lvl="1"/>
            <a:endParaRPr lang="en-US" dirty="0" smtClean="0"/>
          </a:p>
          <a:p>
            <a:endParaRPr lang="en-US" dirty="0"/>
          </a:p>
        </p:txBody>
      </p:sp>
      <p:pic>
        <p:nvPicPr>
          <p:cNvPr id="5" name="Picture 4"/>
          <p:cNvPicPr>
            <a:picLocks noChangeAspect="1"/>
          </p:cNvPicPr>
          <p:nvPr/>
        </p:nvPicPr>
        <p:blipFill>
          <a:blip r:embed="rId2"/>
          <a:stretch>
            <a:fillRect/>
          </a:stretch>
        </p:blipFill>
        <p:spPr>
          <a:xfrm>
            <a:off x="5709024" y="2133600"/>
            <a:ext cx="3434976" cy="367377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 Historical Interpretation Sound?</a:t>
            </a:r>
            <a:endParaRPr lang="en-US" dirty="0"/>
          </a:p>
        </p:txBody>
      </p:sp>
      <p:sp>
        <p:nvSpPr>
          <p:cNvPr id="3" name="Content Placeholder 2"/>
          <p:cNvSpPr>
            <a:spLocks noGrp="1"/>
          </p:cNvSpPr>
          <p:nvPr>
            <p:ph idx="1"/>
          </p:nvPr>
        </p:nvSpPr>
        <p:spPr>
          <a:xfrm>
            <a:off x="304800" y="1524000"/>
            <a:ext cx="5943600" cy="4709160"/>
          </a:xfrm>
        </p:spPr>
        <p:txBody>
          <a:bodyPr>
            <a:normAutofit fontScale="92500" lnSpcReduction="20000"/>
          </a:bodyPr>
          <a:lstStyle/>
          <a:p>
            <a:r>
              <a:rPr lang="en-US" dirty="0" smtClean="0"/>
              <a:t>      Bigger, in societies white eyes was destined to be locked up, after all he was a “Negro”, and in the dense ideology of their racial superiority he mentally accepted such a prospect.   </a:t>
            </a:r>
          </a:p>
          <a:p>
            <a:endParaRPr lang="en-US" dirty="0" smtClean="0"/>
          </a:p>
          <a:p>
            <a:r>
              <a:rPr lang="en-US" dirty="0" smtClean="0"/>
              <a:t>      What he did not expect was it to be for murder and rape, a crime produced out of fear and hysteria and fashioned on suspicion of breaking that racially divided line. He did not want to kill, something within compelled him.</a:t>
            </a:r>
            <a:endParaRPr lang="en-US" dirty="0"/>
          </a:p>
        </p:txBody>
      </p:sp>
      <p:sp>
        <p:nvSpPr>
          <p:cNvPr id="23556" name="AutoShape 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8" name="AutoShape 6"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0" name="AutoShape 8"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2" name="AutoShape 10"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4" name="AutoShape 12"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6" name="AutoShape 1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68" name="AutoShape 16"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 name="Picture 12"/>
          <p:cNvPicPr>
            <a:picLocks noChangeAspect="1"/>
          </p:cNvPicPr>
          <p:nvPr/>
        </p:nvPicPr>
        <p:blipFill>
          <a:blip r:embed="rId2"/>
          <a:stretch>
            <a:fillRect/>
          </a:stretch>
        </p:blipFill>
        <p:spPr>
          <a:xfrm>
            <a:off x="6553200" y="3276600"/>
            <a:ext cx="2346633" cy="322339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Voices are Missing?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a:r>
            <a:r>
              <a:rPr lang="en-US" dirty="0" smtClean="0"/>
              <a:t>S</a:t>
            </a:r>
            <a:r>
              <a:rPr lang="en-US" dirty="0" smtClean="0"/>
              <a:t>ociety” </a:t>
            </a:r>
            <a:r>
              <a:rPr lang="en-US" dirty="0" smtClean="0"/>
              <a:t>in answering the claims Max put forth in defending Bigger.  </a:t>
            </a:r>
          </a:p>
          <a:p>
            <a:endParaRPr lang="en-US" dirty="0" smtClean="0"/>
          </a:p>
          <a:p>
            <a:r>
              <a:rPr lang="en-US" dirty="0" smtClean="0"/>
              <a:t>Despite a plea of Guilty entered, and acknowledging Bigger has choices, and some free will, the ignorance and oppression of his society limits those choices. Bigger, in effect, has only a few choices between varying states of misery, and a slim possibility of ignorant semi-bliss.</a:t>
            </a:r>
            <a:r>
              <a:rPr lang="en-US" dirty="0" smtClean="0"/>
              <a:t> </a:t>
            </a:r>
            <a:endParaRPr lang="en-US" dirty="0" smtClean="0"/>
          </a:p>
          <a:p>
            <a:r>
              <a:rPr lang="en-US" dirty="0" smtClean="0"/>
              <a:t>Bigger</a:t>
            </a:r>
            <a:r>
              <a:rPr lang="en-US" dirty="0" smtClean="0"/>
              <a:t> finds himself accepting the punishment for his crime, but what about society? Don’t they have to </a:t>
            </a:r>
            <a:r>
              <a:rPr lang="en-US" smtClean="0"/>
              <a:t>answer </a:t>
            </a:r>
            <a:r>
              <a:rPr lang="en-US" smtClean="0"/>
              <a:t>for</a:t>
            </a:r>
            <a:r>
              <a:rPr lang="en-US" smtClean="0"/>
              <a:t> </a:t>
            </a:r>
            <a:r>
              <a:rPr lang="en-US" dirty="0" smtClean="0"/>
              <a:t>their crime?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60438"/>
          </a:xfrm>
        </p:spPr>
        <p:txBody>
          <a:bodyPr>
            <a:normAutofit fontScale="90000"/>
          </a:bodyPr>
          <a:lstStyle/>
          <a:p>
            <a:r>
              <a:rPr lang="en-US" dirty="0" smtClean="0"/>
              <a:t>Does the Book Present Insight and Understanding Into Current Issues as Well as Past Events?</a:t>
            </a:r>
            <a:endParaRPr lang="en-US" dirty="0"/>
          </a:p>
        </p:txBody>
      </p:sp>
      <p:sp>
        <p:nvSpPr>
          <p:cNvPr id="3" name="Content Placeholder 2"/>
          <p:cNvSpPr>
            <a:spLocks noGrp="1"/>
          </p:cNvSpPr>
          <p:nvPr>
            <p:ph idx="1"/>
          </p:nvPr>
        </p:nvSpPr>
        <p:spPr>
          <a:xfrm>
            <a:off x="304800" y="1981200"/>
            <a:ext cx="5105400" cy="4328160"/>
          </a:xfrm>
        </p:spPr>
        <p:txBody>
          <a:bodyPr>
            <a:normAutofit fontScale="77500" lnSpcReduction="20000"/>
          </a:bodyPr>
          <a:lstStyle/>
          <a:p>
            <a:r>
              <a:rPr lang="en-US" dirty="0" smtClean="0"/>
              <a:t>The story goes further than the “Brute Negro”, Bigger, but into what created him.  Leaving </a:t>
            </a:r>
            <a:r>
              <a:rPr lang="en-US" dirty="0" err="1" smtClean="0"/>
              <a:t>thr</a:t>
            </a:r>
            <a:r>
              <a:rPr lang="en-US" dirty="0" smtClean="0"/>
              <a:t> reader feeling disgusted and frustrated not </a:t>
            </a:r>
            <a:r>
              <a:rPr lang="en-US" dirty="0" err="1" smtClean="0"/>
              <a:t>narratively</a:t>
            </a:r>
            <a:r>
              <a:rPr lang="en-US" dirty="0" smtClean="0"/>
              <a:t>, but humanly, as it highlights similar problems Blacks encounter today.</a:t>
            </a:r>
          </a:p>
          <a:p>
            <a:pPr>
              <a:buNone/>
            </a:pPr>
            <a:endParaRPr lang="en-US" dirty="0" smtClean="0"/>
          </a:p>
          <a:p>
            <a:r>
              <a:rPr lang="en-US" dirty="0" smtClean="0"/>
              <a:t>That oppression stunted his growth as a human being, and that white society’s racism, lack of education for blacks, and segregation, are all factors in the rage that Bigger felt in his killing.</a:t>
            </a:r>
            <a:endParaRPr lang="en-US" dirty="0"/>
          </a:p>
        </p:txBody>
      </p:sp>
      <p:sp>
        <p:nvSpPr>
          <p:cNvPr id="33794" name="AutoShape 2"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3796" name="AutoShape 4" descr="data:image/jpeg;base64,/9j/4AAQSkZJRgABAQAAAQABAAD/2wCEAAkGBhMRERUTExQUFRQWFhcWGBcUFBQUFRQUFBQVFBUXFBQXHCYeFxkkGRQUHy8gJCcpLCwsFR4xNTAqNSYrLCkBCQoKDgwOGg8PGikkHyUsLCksLCwsKSwtKSksKSwsLCwpLCwpLCwsKSwsLCksKSw1KSksLCksLCksLCwsKSwsLP/AABEIAHAAqQMBIgACEQEDEQH/xAAbAAADAQEBAQEAAAAAAAAAAAADBAUGAgEHAP/EADgQAAEDAwMCBAMHAwMFAAAAAAEAAhEDBCEFEjFBUQYTImFxgdEUMlKhscHwI0JyFUORYpKi4fH/xAAaAQADAQEBAQAAAAAAAAAAAAACAwQBBQAG/8QAJBEAAwACAgEEAgMAAAAAAAAAAAECAxESITEiMkFRBBMUQmH/2gAMAwEAAhEDEQA/ANnQohO07dCoMTtIIWagRtiOEJzuhwqTAuLq2BE9Um19FEP7IOo0tzHDqMj4hQ7fVPRCvXVT0yvntzqTWF2f7jHfnoudkffR1sEpy0ypc3+VLvNW6Ny49PqkgalU/hH5n5qjp2jt37f7omPbv9e0hAp+yptIj1tFrvbukkdQ1VtGotYBC2el6dtw4QkPEnh/aPNpiD1HR30Ka09bEftTriwtDUYC/VdTMcrN21/u+KM6sUl02NWNDdW+PdSNQydw5RX1ElcXQAyvIN9ARdiZOCldS1ENHKQu6/mO20wXO9v3PRHpaG4QahkyMdB9U5Rrti2yx4b0glwq1Oeg/CPqtFd4QtPeAAPZd3L5CCq2Bp7JdygWFvvqAdEavhM6GzJKBT2Odak1DKoY2ED/AFEd1Kv7wqX9sKo/a/gjWBPtn0uiE2xKUimmFdFs4yQw1EDJQGlFZWhLbGpEjW/Claoyp5D2Nc4YDgQAT7hfJtU8JXNi9v2hhhxgVA7ewntPQ+2F94F8Ap2tGnc0alF8EOaR8Dy1w9wYKnqYS6LMWXInp+D5jprWRJEBPaVcVKNCrXglz3SxoaXGctbEDBA+aV0glssd95pg/UKqLSPbrjGf2Kje2Xv6CaP4qIZ/VZ6PTB5eHH7wx95vXgQtBRvaVw3aA4FzSQHtjc3u05Dgs+/TGvaQTkjkmSPcFd+FrFtGqBhrWbw0NkNLnQHc+w49kWO2uqJ8mNeZMn4i0821cxwfzH1QW3oIWx8fWzX0S4febkL5i2o6Oy8476KJyblNlK91INCBZabUuTmWs/M/Re6bpe90uz2lbbTLUNARLS8G1QCx0CnSbAaB/OqX1Ok0FuOFbuKwCi6n6gsqgYlt7YuyttPsjGpKQp1BEHlFpO/JLY08uCnLKmWNyIJT+l6LA8yoM/2g9Pc+6HfclFrS2ByTekSr2qp25M3hSHmIRuj64wo7aiRZWTDKi6zZ87KG2PXtSrhBBXFWolUxsoTvNS2qey/c90Ce5+A5K41R2U34eoCC78WPlGVDp1ejopqI2Rddt/Kq06o4d6XfHlp/UKhV9VOR2yl/Frh5JHUZHxBQ9LvQWBpIBcIAJALj2E8lY/c0avYn9APt5xBTe+IHeeuSTnGPf445UMVQKhnO10FgH9Qc58t0Ej4J64p1qzg1lF7i31AtBALe5aQHg5A6pfCmMqp6QxqVoazYLsdx3+vssleeHH06jQPVuPpmGk/CSJ+S2xoupQKm0ucJ9Li4gjuMOB9iPdJX9m6qBSLyaZcHHcS5pjoGu4M5kR7z0KK09MBv5IlswBzWiS8mNrWmd34IdBB69ldfV2Hb1AEwQ4B0AkBwwYOJC5DWsqbWloDGjdva7yw5x/3HEy8kAFtJsT/dhSKtZwqEuM7iTPuTKOukHD50/pFR1xKTrOXDnID66VsekCuGD5q94Y0IkCtU4/sHf/qPt2XGleHnVPW8EN6TifgFoKt2Gjb2wmpa7ZPkrfpkHqFaFmrsmZVW7rypVczgLHWzYnSEjaGocIv+hKxa0BTZnlc/aESSMrJW+i41yK2okmVEUVFdTOTKHmV0OrWlKOqrqnUSKofMit1ZufAHXlWLKiGAD8LUNhgSh3lcspEnl38CBansY266IeuVZIAfscY2uO0smctqNc0ggg+2UCh4dDWk1i4tcM0qTBsbUEQWh8hogjiOfkkvER3MA909pmsEU/Lqk4+68+230u+TcH5JDqktoo4DunXVNoIp0RhobNU+aTGd0O+7nmCpN/4sun1CwVS1jfSAwNacDPqAmPmnXOIZOSXH9uMnspdtppcJ68nvKGaqmHMyu2e/aSMkknuSST8SVUs7tzm5bIHT3HbGP58k6OnkkBaPUGtoW7WtgOcQJgmNvq+631OkgCBkryh12bluUtEinTFRr3BzoeHNYav3g0YPkM6N5BqHLvujCz9dxksdhw/P4LYGgabA6CWztc9xDnuc3gVNkADMBokDjmVI1LTGVhubuFRhy053NJjHuET86Aw0kiVY0Kldwp02lzvyA7k9Atvovg2nRh9X+pU/8Gn2HX4lF8M2DaLIgbjknqVUrXKbEyltgZctU+K8Cup3QawrJ3VxudI46q7eu3SFDqt8uQevHugyPkw8SUr/AEXquwutMttzi48D9UzY6eaxxho5Kcu2NpDa3AWKeth1f9V5Jmo11K89M39SVOQhpJI1LHrrzCk6VZHFVW0zlSgm9GoVEBrwi03QcJLHIpUR1PAU/U6pqPAHA/VEqXJiOpTGnWXU9Vnu6C9vqZE1PTSafHGUP7KA2CJ/nZbG6tQWRHRZnUiGlogHvz+y9kXBG475C9SoC8AkBuASeAT3kf8Ape03+VU2v4OZ/COk+xXQYBJcIHUOIPQT0n+e6I8CsAGROG7oP3M4zEqTtdodseY+m0zun/Fpg/N0BcXV4XOlsthpHG5wBOSONvyMqVp9Qbtj5DMtaTmCDgZ445hdOtqjnNEw3dkbd24Ayds429N8ROBPKPm6QLnsoMuKrgaQDntOCCQ2QT1jPTuiv0OtG/FMj1ANOOOI7fNVbK22joP2VE2xI9k2ce/IFVohWuojAJnHK9qXqR1Ow8k8YJkHp3STq6BtrooUS+0ULi6QLfTXXJ7MBy79h3KoaR4ec8b60hnIbwXe7uwVOvcBggQAOAMBNmHrdCatJ8Y8i7w2k3YwQB/MrN6pVzKf1C+7KHd1pC83sLHOuxO5ekt65rV8wh7kseX6ddGFZTWVEenUVVHNlDrXozasJWmqFtadSla2O2kHs6BcQT/8C0VvSgJCwo9VXZwn450ie72xa6dAKhXtrvgx0/T2WhrW5cCvaWmiAhqHTCm1JBtdOlhEcpfTbEtcRHBW0pWgjhT76y8uoHDg4KGselsKcu20QNZ0PdFQZiPQADJJifz/ACR9F070gSCZO6BHHp9RmXOAEDoBgdVq6Vq0jIX6z0unRnY0Nklx+J5Q/wAf1bQP79LRza6cAMqg2iIQnV4Q3XKrSmSaudiur0WOYQ4Ajr/Oiznh3w4GuNZ/qbM0mu6D8Tu/t/yn9crF21swHPAP+PJ/SE1UuwGx/MKZ6q9v4K55RGk/J3eXOCstfXGVQvb1ZnUbzKHJXIbijRxdV1KrV5Xda4lBo0i4wklPhHlK23ZPHVefaLf8QQNdvg0eUw/5kfos+rseBa9RyM/5jVag09B8p6gg2zQqlvSCFyNVh7QAKpQp7ikqNFWLKnC8pPVQ9bU4hPsalKKbYU0Q2MUmIrGQY/4Q6bkc5C3Rmz0BD1K130zHIyPkiNeiB+Fuk1ozbT2hCyuAWhMuqqDq1Q2793+24/8Aa49/Yr2nq09VMsqT4vyVPFv1IfuKqSq3i4r3ShXd/B5Q3QyI2E1q/gB3Zw+i4/1ORyo2p3e5hSFrfYhI72VcVxK17fqLeP3L9WuJXtvbT6nYaMknAHzWrs82pWxa1ouc7av2o6s2iCykQXnDnDhvs3uVP1TxDMso4bwXcF/w7NUXzVTjxa7ZzPyPyuXpkO5yHK5NRD81VnNZ/9k="/>
          <p:cNvSpPr>
            <a:spLocks noChangeAspect="1" noChangeArrowheads="1"/>
          </p:cNvSpPr>
          <p:nvPr/>
        </p:nvSpPr>
        <p:spPr bwMode="auto">
          <a:xfrm>
            <a:off x="63500" y="-520700"/>
            <a:ext cx="1609725" cy="1066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5486400" y="2667000"/>
            <a:ext cx="3465688" cy="259926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fontScale="90000"/>
          </a:bodyPr>
          <a:lstStyle/>
          <a:p>
            <a:r>
              <a:rPr lang="en-US" dirty="0" smtClean="0"/>
              <a:t>Learning Strategy#1 :</a:t>
            </a:r>
            <a:r>
              <a:rPr lang="en-US" dirty="0" smtClean="0"/>
              <a:t> </a:t>
            </a:r>
            <a:r>
              <a:rPr lang="en-US" b="1" dirty="0" smtClean="0"/>
              <a:t>How was segregation used as a containment</a:t>
            </a:r>
            <a:endParaRPr lang="en-US" b="1" dirty="0"/>
          </a:p>
        </p:txBody>
      </p:sp>
      <p:sp>
        <p:nvSpPr>
          <p:cNvPr id="3" name="Content Placeholder 2"/>
          <p:cNvSpPr>
            <a:spLocks noGrp="1"/>
          </p:cNvSpPr>
          <p:nvPr>
            <p:ph idx="1"/>
          </p:nvPr>
        </p:nvSpPr>
        <p:spPr>
          <a:xfrm>
            <a:off x="457200" y="1600201"/>
            <a:ext cx="8229600" cy="2590800"/>
          </a:xfrm>
        </p:spPr>
        <p:txBody>
          <a:bodyPr>
            <a:normAutofit fontScale="92500" lnSpcReduction="20000"/>
          </a:bodyPr>
          <a:lstStyle/>
          <a:p>
            <a:r>
              <a:rPr lang="en-US" dirty="0" smtClean="0"/>
              <a:t>Students can use this book for insight </a:t>
            </a:r>
            <a:r>
              <a:rPr lang="en-US" dirty="0" smtClean="0"/>
              <a:t>into the socio- economic </a:t>
            </a:r>
            <a:r>
              <a:rPr lang="en-US" dirty="0" smtClean="0"/>
              <a:t>conditions of the time period in comparison to other resources and material sources.  </a:t>
            </a:r>
            <a:endParaRPr lang="en-US" dirty="0" smtClean="0"/>
          </a:p>
          <a:p>
            <a:pPr lvl="1"/>
            <a:r>
              <a:rPr lang="en-US" dirty="0" smtClean="0"/>
              <a:t>How and who was in control of housing in the story</a:t>
            </a:r>
          </a:p>
          <a:p>
            <a:pPr lvl="1"/>
            <a:r>
              <a:rPr lang="en-US" dirty="0" smtClean="0"/>
              <a:t>What educational disadvantages were evident.</a:t>
            </a:r>
          </a:p>
          <a:p>
            <a:pPr lvl="1"/>
            <a:r>
              <a:rPr lang="en-US" dirty="0" smtClean="0"/>
              <a:t>How </a:t>
            </a:r>
            <a:r>
              <a:rPr lang="en-US" dirty="0" smtClean="0"/>
              <a:t>did employment aid in keeping blacks subjugated.</a:t>
            </a:r>
            <a:endParaRPr lang="en-US" dirty="0" smtClean="0"/>
          </a:p>
        </p:txBody>
      </p:sp>
      <p:pic>
        <p:nvPicPr>
          <p:cNvPr id="7" name="Picture 6"/>
          <p:cNvPicPr>
            <a:picLocks noChangeAspect="1"/>
          </p:cNvPicPr>
          <p:nvPr/>
        </p:nvPicPr>
        <p:blipFill>
          <a:blip r:embed="rId2"/>
          <a:stretch>
            <a:fillRect/>
          </a:stretch>
        </p:blipFill>
        <p:spPr>
          <a:xfrm>
            <a:off x="0" y="4719800"/>
            <a:ext cx="2743200" cy="2138199"/>
          </a:xfrm>
          <a:prstGeom prst="rect">
            <a:avLst/>
          </a:prstGeom>
        </p:spPr>
      </p:pic>
      <p:pic>
        <p:nvPicPr>
          <p:cNvPr id="10" name="Picture 9"/>
          <p:cNvPicPr>
            <a:picLocks noChangeAspect="1"/>
          </p:cNvPicPr>
          <p:nvPr/>
        </p:nvPicPr>
        <p:blipFill>
          <a:blip r:embed="rId3"/>
          <a:stretch>
            <a:fillRect/>
          </a:stretch>
        </p:blipFill>
        <p:spPr>
          <a:xfrm>
            <a:off x="2743200" y="4724400"/>
            <a:ext cx="3657600" cy="2133600"/>
          </a:xfrm>
          <a:prstGeom prst="rect">
            <a:avLst/>
          </a:prstGeom>
        </p:spPr>
      </p:pic>
      <p:pic>
        <p:nvPicPr>
          <p:cNvPr id="11" name="Picture 10"/>
          <p:cNvPicPr>
            <a:picLocks noChangeAspect="1"/>
          </p:cNvPicPr>
          <p:nvPr/>
        </p:nvPicPr>
        <p:blipFill>
          <a:blip r:embed="rId4"/>
          <a:stretch>
            <a:fillRect/>
          </a:stretch>
        </p:blipFill>
        <p:spPr>
          <a:xfrm>
            <a:off x="6400800" y="4800600"/>
            <a:ext cx="2743200" cy="20574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1">
      <a:dk1>
        <a:sysClr val="windowText" lastClr="000000"/>
      </a:dk1>
      <a:lt1>
        <a:sysClr val="window" lastClr="FFFFFF"/>
      </a:lt1>
      <a:dk2>
        <a:srgbClr val="69676D"/>
      </a:dk2>
      <a:lt2>
        <a:srgbClr val="C9C2D1"/>
      </a:lt2>
      <a:accent1>
        <a:srgbClr val="FFC000"/>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282</TotalTime>
  <Words>889</Words>
  <Application>Microsoft Macintosh PowerPoint</Application>
  <PresentationFormat>On-screen Show (4:3)</PresentationFormat>
  <Paragraphs>50</Paragraphs>
  <Slides>11</Slides>
  <Notes>2</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Apex</vt:lpstr>
      <vt:lpstr>Slide 1</vt:lpstr>
      <vt:lpstr>About the Author</vt:lpstr>
      <vt:lpstr>Does the Book Tell a Good Story?</vt:lpstr>
      <vt:lpstr>Is the Story Accurate and Authentic in its Historical Detail?</vt:lpstr>
      <vt:lpstr>Is the Language Authentic to the Time?</vt:lpstr>
      <vt:lpstr>Is the Historical Interpretation Sound?</vt:lpstr>
      <vt:lpstr>Whose Voices are Missing?</vt:lpstr>
      <vt:lpstr>Does the Book Present Insight and Understanding Into Current Issues as Well as Past Events?</vt:lpstr>
      <vt:lpstr>Learning Strategy#1 : How was segregation used as a containment</vt:lpstr>
      <vt:lpstr>Learning Strategy#2 : What led to creating  “Bigger”.  </vt:lpstr>
      <vt:lpstr>Learning Strategy# 3: What goes on in “Biggers” head.  Why? </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the Stars </dc:title>
  <dc:creator>Lab User</dc:creator>
  <cp:lastModifiedBy>Paul Green</cp:lastModifiedBy>
  <cp:revision>11</cp:revision>
  <dcterms:created xsi:type="dcterms:W3CDTF">2015-11-19T03:19:27Z</dcterms:created>
  <dcterms:modified xsi:type="dcterms:W3CDTF">2015-11-19T04:12:42Z</dcterms:modified>
</cp:coreProperties>
</file>